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7" autoAdjust="0"/>
    <p:restoredTop sz="94660"/>
  </p:normalViewPr>
  <p:slideViewPr>
    <p:cSldViewPr>
      <p:cViewPr varScale="1">
        <p:scale>
          <a:sx n="61" d="100"/>
          <a:sy n="61" d="100"/>
        </p:scale>
        <p:origin x="84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997FDA0-3E36-403C-A06E-7E7DF4AD2D0B}" type="datetimeFigureOut">
              <a:rPr lang="ko-KR" altLang="en-US" smtClean="0"/>
              <a:t>2016-03-15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1C56-ACBC-4568-B577-86514C951E42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947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7FDA0-3E36-403C-A06E-7E7DF4AD2D0B}" type="datetimeFigureOut">
              <a:rPr lang="ko-KR" altLang="en-US" smtClean="0"/>
              <a:t>2016-03-15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1C56-ACBC-4568-B577-86514C951E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1899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7FDA0-3E36-403C-A06E-7E7DF4AD2D0B}" type="datetimeFigureOut">
              <a:rPr lang="ko-KR" altLang="en-US" smtClean="0"/>
              <a:t>2016-03-15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1C56-ACBC-4568-B577-86514C951E42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6486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7FDA0-3E36-403C-A06E-7E7DF4AD2D0B}" type="datetimeFigureOut">
              <a:rPr lang="ko-KR" altLang="en-US" smtClean="0"/>
              <a:t>2016-03-15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1C56-ACBC-4568-B577-86514C951E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2935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7FDA0-3E36-403C-A06E-7E7DF4AD2D0B}" type="datetimeFigureOut">
              <a:rPr lang="ko-KR" altLang="en-US" smtClean="0"/>
              <a:t>2016-03-15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1C56-ACBC-4568-B577-86514C951E42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592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7FDA0-3E36-403C-A06E-7E7DF4AD2D0B}" type="datetimeFigureOut">
              <a:rPr lang="ko-KR" altLang="en-US" smtClean="0"/>
              <a:t>2016-03-15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1C56-ACBC-4568-B577-86514C951E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0792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7FDA0-3E36-403C-A06E-7E7DF4AD2D0B}" type="datetimeFigureOut">
              <a:rPr lang="ko-KR" altLang="en-US" smtClean="0"/>
              <a:t>2016-03-15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1C56-ACBC-4568-B577-86514C951E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3221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7FDA0-3E36-403C-A06E-7E7DF4AD2D0B}" type="datetimeFigureOut">
              <a:rPr lang="ko-KR" altLang="en-US" smtClean="0"/>
              <a:t>2016-03-15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1C56-ACBC-4568-B577-86514C951E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7084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7FDA0-3E36-403C-A06E-7E7DF4AD2D0B}" type="datetimeFigureOut">
              <a:rPr lang="ko-KR" altLang="en-US" smtClean="0"/>
              <a:t>2016-03-15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1C56-ACBC-4568-B577-86514C951E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1174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7FDA0-3E36-403C-A06E-7E7DF4AD2D0B}" type="datetimeFigureOut">
              <a:rPr lang="ko-KR" altLang="en-US" smtClean="0"/>
              <a:t>2016-03-15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1C56-ACBC-4568-B577-86514C951E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28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7FDA0-3E36-403C-A06E-7E7DF4AD2D0B}" type="datetimeFigureOut">
              <a:rPr lang="ko-KR" altLang="en-US" smtClean="0"/>
              <a:t>2016-03-15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1C56-ACBC-4568-B577-86514C951E42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81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997FDA0-3E36-403C-A06E-7E7DF4AD2D0B}" type="datetimeFigureOut">
              <a:rPr lang="ko-KR" altLang="en-US" smtClean="0"/>
              <a:t>2016-03-15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A221C56-ACBC-4568-B577-86514C951E42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5936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defTabSz="914400" rtl="0" eaLnBrk="1" latinLnBrk="1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1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79512" y="4869160"/>
            <a:ext cx="5829300" cy="1463040"/>
          </a:xfrm>
        </p:spPr>
        <p:txBody>
          <a:bodyPr/>
          <a:lstStyle/>
          <a:p>
            <a:pPr algn="l"/>
            <a:r>
              <a:rPr lang="ko-KR" altLang="en-US" dirty="0" smtClean="0"/>
              <a:t>비즈니스 모델</a:t>
            </a:r>
            <a:r>
              <a:rPr lang="en-US" altLang="ko-KR" dirty="0" smtClean="0"/>
              <a:t>(BM) </a:t>
            </a:r>
            <a:r>
              <a:rPr lang="ko-KR" altLang="en-US" dirty="0" smtClean="0"/>
              <a:t>찾기 과제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348164" y="4797152"/>
            <a:ext cx="2616324" cy="1728192"/>
          </a:xfrm>
        </p:spPr>
        <p:txBody>
          <a:bodyPr>
            <a:noAutofit/>
          </a:bodyPr>
          <a:lstStyle/>
          <a:p>
            <a:r>
              <a:rPr lang="ko-KR" altLang="en-US" sz="2400" dirty="0" smtClean="0"/>
              <a:t>이름 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김평강</a:t>
            </a:r>
            <a:endParaRPr lang="en-US" altLang="ko-KR" sz="2400" dirty="0" smtClean="0"/>
          </a:p>
          <a:p>
            <a:r>
              <a:rPr lang="ko-KR" altLang="en-US" sz="2400" dirty="0" smtClean="0"/>
              <a:t>학번 </a:t>
            </a:r>
            <a:r>
              <a:rPr lang="en-US" altLang="ko-KR" sz="2400" dirty="0" smtClean="0"/>
              <a:t>: 11202203</a:t>
            </a:r>
          </a:p>
          <a:p>
            <a:r>
              <a:rPr lang="ko-KR" altLang="en-US" sz="2400" dirty="0" smtClean="0"/>
              <a:t>전업 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국제무역</a:t>
            </a:r>
            <a:endParaRPr lang="en-US" altLang="ko-KR" sz="2400" dirty="0" smtClean="0"/>
          </a:p>
          <a:p>
            <a:r>
              <a:rPr lang="ko-KR" altLang="en-US" sz="2400" dirty="0" smtClean="0"/>
              <a:t>벤처창업 김한수 교수님</a:t>
            </a:r>
            <a:endParaRPr lang="ko-KR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88640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/>
              <a:t> </a:t>
            </a:r>
            <a:r>
              <a:rPr lang="en-US" altLang="ko-KR" sz="4000" u="sng" dirty="0" smtClean="0">
                <a:solidFill>
                  <a:schemeClr val="accent6"/>
                </a:solidFill>
              </a:rPr>
              <a:t>3D </a:t>
            </a:r>
            <a:r>
              <a:rPr lang="ko-KR" altLang="en-US" sz="4000" u="sng" dirty="0" smtClean="0">
                <a:solidFill>
                  <a:schemeClr val="accent6"/>
                </a:solidFill>
              </a:rPr>
              <a:t>프린터 커뮤니티</a:t>
            </a:r>
            <a:endParaRPr lang="ko-KR" altLang="en-US" sz="4000" u="sng" dirty="0">
              <a:solidFill>
                <a:schemeClr val="accent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984" y="116632"/>
            <a:ext cx="475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solidFill>
                  <a:schemeClr val="accent2"/>
                </a:solidFill>
              </a:rPr>
              <a:t>BM : </a:t>
            </a:r>
            <a:r>
              <a:rPr lang="ko-KR" altLang="en-US" sz="2400" dirty="0" err="1" smtClean="0">
                <a:solidFill>
                  <a:schemeClr val="accent2"/>
                </a:solidFill>
              </a:rPr>
              <a:t>플랫폼형</a:t>
            </a:r>
            <a:r>
              <a:rPr lang="ko-KR" altLang="en-US" sz="2400" dirty="0" smtClean="0">
                <a:solidFill>
                  <a:schemeClr val="accent2"/>
                </a:solidFill>
              </a:rPr>
              <a:t> </a:t>
            </a:r>
            <a:r>
              <a:rPr lang="en-US" altLang="ko-KR" sz="2400" dirty="0" smtClean="0">
                <a:solidFill>
                  <a:schemeClr val="accent2"/>
                </a:solidFill>
              </a:rPr>
              <a:t>/ </a:t>
            </a:r>
            <a:r>
              <a:rPr lang="ko-KR" altLang="en-US" sz="2400" dirty="0" smtClean="0">
                <a:solidFill>
                  <a:schemeClr val="accent2"/>
                </a:solidFill>
              </a:rPr>
              <a:t>제공가치유형별 </a:t>
            </a:r>
            <a:r>
              <a:rPr lang="en-US" altLang="ko-KR" sz="2400" dirty="0" smtClean="0">
                <a:solidFill>
                  <a:schemeClr val="accent2"/>
                </a:solidFill>
              </a:rPr>
              <a:t>/ </a:t>
            </a:r>
            <a:r>
              <a:rPr lang="ko-KR" altLang="en-US" sz="2400" dirty="0" smtClean="0">
                <a:solidFill>
                  <a:schemeClr val="accent2"/>
                </a:solidFill>
              </a:rPr>
              <a:t>마켓 </a:t>
            </a:r>
            <a:r>
              <a:rPr lang="ko-KR" altLang="en-US" sz="2400" dirty="0" err="1" smtClean="0">
                <a:solidFill>
                  <a:schemeClr val="accent2"/>
                </a:solidFill>
              </a:rPr>
              <a:t>플레이스</a:t>
            </a:r>
            <a:r>
              <a:rPr lang="ko-KR" altLang="en-US" sz="2400" dirty="0" smtClean="0">
                <a:solidFill>
                  <a:schemeClr val="accent2"/>
                </a:solidFill>
              </a:rPr>
              <a:t> </a:t>
            </a:r>
            <a:endParaRPr lang="en-US" altLang="ko-KR" sz="2400" dirty="0" smtClean="0">
              <a:solidFill>
                <a:schemeClr val="accent2"/>
              </a:solidFill>
            </a:endParaRPr>
          </a:p>
          <a:p>
            <a:r>
              <a:rPr lang="en-US" altLang="ko-KR" sz="2400" dirty="0" smtClean="0">
                <a:solidFill>
                  <a:schemeClr val="accent2"/>
                </a:solidFill>
              </a:rPr>
              <a:t>        / </a:t>
            </a:r>
            <a:r>
              <a:rPr lang="ko-KR" altLang="en-US" sz="2400" dirty="0" smtClean="0">
                <a:solidFill>
                  <a:schemeClr val="accent2"/>
                </a:solidFill>
              </a:rPr>
              <a:t>기존 사업 </a:t>
            </a:r>
            <a:r>
              <a:rPr lang="ko-KR" altLang="en-US" sz="2400" dirty="0" err="1" smtClean="0">
                <a:solidFill>
                  <a:schemeClr val="accent2"/>
                </a:solidFill>
              </a:rPr>
              <a:t>보완형</a:t>
            </a:r>
            <a:r>
              <a:rPr lang="ko-KR" altLang="en-US" sz="2400" dirty="0" smtClean="0">
                <a:solidFill>
                  <a:schemeClr val="accent2"/>
                </a:solidFill>
              </a:rPr>
              <a:t> </a:t>
            </a:r>
            <a:r>
              <a:rPr lang="ko-KR" altLang="en-US" sz="2400" dirty="0" err="1" smtClean="0">
                <a:solidFill>
                  <a:schemeClr val="accent2"/>
                </a:solidFill>
              </a:rPr>
              <a:t>마켓플레이스</a:t>
            </a:r>
            <a:endParaRPr lang="ko-KR" altLang="en-US" sz="2400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980728"/>
            <a:ext cx="9144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/>
              <a:t>	</a:t>
            </a:r>
            <a:r>
              <a:rPr lang="en-US" altLang="ko-KR" sz="2800" dirty="0" smtClean="0"/>
              <a:t>• </a:t>
            </a:r>
            <a:r>
              <a:rPr lang="en-US" altLang="ko-KR" sz="2800" b="1" dirty="0" smtClean="0"/>
              <a:t>3D </a:t>
            </a:r>
            <a:r>
              <a:rPr lang="ko-KR" altLang="en-US" sz="2800" b="1" dirty="0" smtClean="0"/>
              <a:t>프린터 사용과 관련된 정보 및 커뮤니티 형성이 가장 큰 핵심가치이다</a:t>
            </a:r>
            <a:r>
              <a:rPr lang="en-US" altLang="ko-KR" sz="2800" b="1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	  </a:t>
            </a:r>
            <a:r>
              <a:rPr lang="en-US" altLang="ko-KR" dirty="0" smtClean="0">
                <a:sym typeface="Wingdings" panose="05000000000000000000" pitchFamily="2" charset="2"/>
              </a:rPr>
              <a:t> </a:t>
            </a:r>
            <a:r>
              <a:rPr lang="en-US" altLang="ko-KR" sz="2000" dirty="0" smtClean="0">
                <a:sym typeface="Wingdings" panose="05000000000000000000" pitchFamily="2" charset="2"/>
              </a:rPr>
              <a:t>3D</a:t>
            </a:r>
            <a:r>
              <a:rPr lang="ko-KR" altLang="en-US" sz="2000" dirty="0" smtClean="0">
                <a:sym typeface="Wingdings" panose="05000000000000000000" pitchFamily="2" charset="2"/>
              </a:rPr>
              <a:t>프린터에 필요한 소스파일의 제공 및 디자이너들에게 작품의 판매 기회 제공 및 디자이너와 소비자 </a:t>
            </a:r>
            <a:endParaRPr lang="en-US" altLang="ko-KR" sz="2000" dirty="0" smtClean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sym typeface="Wingdings" panose="05000000000000000000" pitchFamily="2" charset="2"/>
              </a:rPr>
              <a:t> </a:t>
            </a:r>
            <a:r>
              <a:rPr lang="en-US" altLang="ko-KR" sz="2000" dirty="0" smtClean="0">
                <a:sym typeface="Wingdings" panose="05000000000000000000" pitchFamily="2" charset="2"/>
              </a:rPr>
              <a:t>                   </a:t>
            </a:r>
            <a:r>
              <a:rPr lang="ko-KR" altLang="en-US" sz="2000" dirty="0" smtClean="0">
                <a:sym typeface="Wingdings" panose="05000000000000000000" pitchFamily="2" charset="2"/>
              </a:rPr>
              <a:t>사이의 커뮤니티를 형성</a:t>
            </a:r>
            <a:endParaRPr lang="en-US" altLang="ko-KR" sz="2000" dirty="0" smtClean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	</a:t>
            </a:r>
            <a:r>
              <a:rPr lang="en-US" altLang="ko-KR" sz="3200" dirty="0" smtClean="0"/>
              <a:t>• </a:t>
            </a:r>
            <a:r>
              <a:rPr lang="ko-KR" altLang="en-US" sz="3200" b="1" dirty="0" smtClean="0"/>
              <a:t>핵심 </a:t>
            </a:r>
            <a:r>
              <a:rPr lang="ko-KR" altLang="en-US" sz="3200" b="1" dirty="0" err="1" smtClean="0"/>
              <a:t>제공가지</a:t>
            </a:r>
            <a:endParaRPr lang="en-US" altLang="ko-KR" sz="3200" b="1" dirty="0" smtClean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	</a:t>
            </a:r>
            <a:r>
              <a:rPr lang="en-US" altLang="ko-KR" sz="2000" dirty="0" smtClean="0"/>
              <a:t>   </a:t>
            </a:r>
            <a:r>
              <a:rPr lang="en-US" altLang="ko-KR" sz="2000" dirty="0" smtClean="0">
                <a:sym typeface="Wingdings" panose="05000000000000000000" pitchFamily="2" charset="2"/>
              </a:rPr>
              <a:t> 3D</a:t>
            </a:r>
            <a:r>
              <a:rPr lang="ko-KR" altLang="en-US" sz="2000" dirty="0" smtClean="0">
                <a:sym typeface="Wingdings" panose="05000000000000000000" pitchFamily="2" charset="2"/>
              </a:rPr>
              <a:t>프린터의 보급률이 높아짐에 따라 각 가정 및 식당</a:t>
            </a:r>
            <a:r>
              <a:rPr lang="en-US" altLang="ko-KR" sz="2000" dirty="0">
                <a:sym typeface="Wingdings" panose="05000000000000000000" pitchFamily="2" charset="2"/>
              </a:rPr>
              <a:t> </a:t>
            </a:r>
            <a:r>
              <a:rPr lang="ko-KR" altLang="en-US" sz="2000" dirty="0" smtClean="0">
                <a:sym typeface="Wingdings" panose="05000000000000000000" pitchFamily="2" charset="2"/>
              </a:rPr>
              <a:t>등 인테리어가 필요한 곳에 다양하고 독창적인 </a:t>
            </a:r>
            <a:endParaRPr lang="en-US" altLang="ko-KR" sz="2000" dirty="0" smtClean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sym typeface="Wingdings" panose="05000000000000000000" pitchFamily="2" charset="2"/>
              </a:rPr>
              <a:t> </a:t>
            </a:r>
            <a:r>
              <a:rPr lang="en-US" altLang="ko-KR" sz="2000" dirty="0" smtClean="0">
                <a:sym typeface="Wingdings" panose="05000000000000000000" pitchFamily="2" charset="2"/>
              </a:rPr>
              <a:t>                     </a:t>
            </a:r>
            <a:r>
              <a:rPr lang="ko-KR" altLang="en-US" sz="2000" dirty="0" smtClean="0">
                <a:sym typeface="Wingdings" panose="05000000000000000000" pitchFamily="2" charset="2"/>
              </a:rPr>
              <a:t>디자인 소스들을 제공</a:t>
            </a:r>
            <a:endParaRPr lang="en-US" altLang="ko-KR" sz="2000" dirty="0" smtClean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sym typeface="Wingdings" panose="05000000000000000000" pitchFamily="2" charset="2"/>
              </a:rPr>
              <a:t>  </a:t>
            </a:r>
            <a:r>
              <a:rPr lang="en-US" altLang="ko-KR" sz="2000" dirty="0" smtClean="0">
                <a:sym typeface="Wingdings" panose="05000000000000000000" pitchFamily="2" charset="2"/>
              </a:rPr>
              <a:t>	    </a:t>
            </a:r>
            <a:r>
              <a:rPr lang="ko-KR" altLang="en-US" sz="2000" dirty="0" smtClean="0">
                <a:sym typeface="Wingdings" panose="05000000000000000000" pitchFamily="2" charset="2"/>
              </a:rPr>
              <a:t>각 디자이너들이 판매 하는 디자인된 소스파일의 구매 횟수를 통해 고객의 구매정보를 분석하고</a:t>
            </a:r>
            <a:r>
              <a:rPr lang="en-US" altLang="ko-KR" sz="2000" dirty="0" smtClean="0">
                <a:sym typeface="Wingdings" panose="05000000000000000000" pitchFamily="2" charset="2"/>
              </a:rPr>
              <a:t>, </a:t>
            </a:r>
            <a:r>
              <a:rPr lang="ko-KR" altLang="en-US" sz="2000" dirty="0" smtClean="0">
                <a:sym typeface="Wingdings" panose="05000000000000000000" pitchFamily="2" charset="2"/>
              </a:rPr>
              <a:t>횟수를 통한 </a:t>
            </a:r>
            <a:endParaRPr lang="en-US" altLang="ko-KR" sz="2000" dirty="0" smtClean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sym typeface="Wingdings" panose="05000000000000000000" pitchFamily="2" charset="2"/>
              </a:rPr>
              <a:t> </a:t>
            </a:r>
            <a:r>
              <a:rPr lang="en-US" altLang="ko-KR" sz="2000" dirty="0" smtClean="0">
                <a:sym typeface="Wingdings" panose="05000000000000000000" pitchFamily="2" charset="2"/>
              </a:rPr>
              <a:t>                     </a:t>
            </a:r>
            <a:r>
              <a:rPr lang="ko-KR" altLang="en-US" sz="2000" dirty="0" smtClean="0">
                <a:sym typeface="Wingdings" panose="05000000000000000000" pitchFamily="2" charset="2"/>
              </a:rPr>
              <a:t>보상제도를 통해 디자이너들이 </a:t>
            </a:r>
            <a:r>
              <a:rPr lang="ko-KR" altLang="en-US" sz="2000" dirty="0" err="1" smtClean="0">
                <a:sym typeface="Wingdings" panose="05000000000000000000" pitchFamily="2" charset="2"/>
              </a:rPr>
              <a:t>고수입</a:t>
            </a:r>
            <a:r>
              <a:rPr lang="ko-KR" altLang="en-US" sz="2000" dirty="0" smtClean="0">
                <a:sym typeface="Wingdings" panose="05000000000000000000" pitchFamily="2" charset="2"/>
              </a:rPr>
              <a:t> 및 디자인 활동에 매진할 수 </a:t>
            </a:r>
            <a:r>
              <a:rPr lang="ko-KR" altLang="en-US" sz="2000" dirty="0" err="1" smtClean="0">
                <a:sym typeface="Wingdings" panose="05000000000000000000" pitchFamily="2" charset="2"/>
              </a:rPr>
              <a:t>잇게됨</a:t>
            </a:r>
            <a:endParaRPr lang="en-US" altLang="ko-KR" sz="2000" dirty="0" smtClean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sym typeface="Wingdings" panose="05000000000000000000" pitchFamily="2" charset="2"/>
              </a:rPr>
              <a:t> </a:t>
            </a:r>
            <a:r>
              <a:rPr lang="en-US" altLang="ko-KR" sz="2000" dirty="0" smtClean="0">
                <a:sym typeface="Wingdings" panose="05000000000000000000" pitchFamily="2" charset="2"/>
              </a:rPr>
              <a:t> 	    3D</a:t>
            </a:r>
            <a:r>
              <a:rPr lang="ko-KR" altLang="en-US" sz="2000" dirty="0" smtClean="0">
                <a:sym typeface="Wingdings" panose="05000000000000000000" pitchFamily="2" charset="2"/>
              </a:rPr>
              <a:t>프린터를 가지고 있는 사용자들이 더 간편하게 자신의 </a:t>
            </a:r>
            <a:r>
              <a:rPr lang="en-US" altLang="ko-KR" sz="2000" dirty="0" smtClean="0">
                <a:sym typeface="Wingdings" panose="05000000000000000000" pitchFamily="2" charset="2"/>
              </a:rPr>
              <a:t>3D</a:t>
            </a:r>
            <a:r>
              <a:rPr lang="ko-KR" altLang="en-US" sz="2000" dirty="0" smtClean="0">
                <a:sym typeface="Wingdings" panose="05000000000000000000" pitchFamily="2" charset="2"/>
              </a:rPr>
              <a:t>프린터를 활용함으로 시간 단축 및</a:t>
            </a:r>
            <a:endParaRPr lang="en-US" altLang="ko-KR" sz="2000" dirty="0" smtClean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sym typeface="Wingdings" panose="05000000000000000000" pitchFamily="2" charset="2"/>
              </a:rPr>
              <a:t> </a:t>
            </a:r>
            <a:r>
              <a:rPr lang="en-US" altLang="ko-KR" sz="2000" dirty="0" smtClean="0">
                <a:sym typeface="Wingdings" panose="05000000000000000000" pitchFamily="2" charset="2"/>
              </a:rPr>
              <a:t>                     </a:t>
            </a:r>
            <a:r>
              <a:rPr lang="ko-KR" altLang="en-US" sz="2000" dirty="0" smtClean="0">
                <a:sym typeface="Wingdings" panose="05000000000000000000" pitchFamily="2" charset="2"/>
              </a:rPr>
              <a:t> 제작 비용의 절감을 유도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ko-KR" dirty="0" smtClean="0"/>
              <a:t>	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935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68096" y="0"/>
            <a:ext cx="8375904" cy="6858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ko-KR" sz="3200" dirty="0"/>
              <a:t>• </a:t>
            </a:r>
            <a:r>
              <a:rPr lang="ko-KR" altLang="en-US" sz="3200" b="1" dirty="0"/>
              <a:t>수익 공식</a:t>
            </a:r>
            <a:endParaRPr lang="en-US" altLang="ko-KR" sz="3200" b="1" dirty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    </a:t>
            </a:r>
            <a:r>
              <a:rPr lang="en-US" altLang="ko-KR" dirty="0" smtClean="0">
                <a:sym typeface="Wingdings" panose="05000000000000000000" pitchFamily="2" charset="2"/>
              </a:rPr>
              <a:t> </a:t>
            </a:r>
            <a:r>
              <a:rPr lang="ko-KR" altLang="en-US" dirty="0">
                <a:sym typeface="Wingdings" panose="05000000000000000000" pitchFamily="2" charset="2"/>
              </a:rPr>
              <a:t>다양한 디자이너들의 커뮤니티 형성으로 어느 곳보다 많은 디자인들을 확보할 수 있으며</a:t>
            </a:r>
            <a:r>
              <a:rPr lang="en-US" altLang="ko-KR" dirty="0">
                <a:sym typeface="Wingdings" panose="05000000000000000000" pitchFamily="2" charset="2"/>
              </a:rPr>
              <a:t>, </a:t>
            </a:r>
            <a:r>
              <a:rPr lang="ko-KR" altLang="en-US" dirty="0">
                <a:sym typeface="Wingdings" panose="05000000000000000000" pitchFamily="2" charset="2"/>
              </a:rPr>
              <a:t>이로 인해 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dirty="0" smtClean="0">
                <a:sym typeface="Wingdings" panose="05000000000000000000" pitchFamily="2" charset="2"/>
              </a:rPr>
              <a:t>         판매 </a:t>
            </a:r>
            <a:r>
              <a:rPr lang="ko-KR" altLang="en-US" dirty="0">
                <a:sym typeface="Wingdings" panose="05000000000000000000" pitchFamily="2" charset="2"/>
              </a:rPr>
              <a:t>가능한 디자인들이 </a:t>
            </a:r>
            <a:r>
              <a:rPr lang="ko-KR" altLang="en-US" dirty="0" smtClean="0">
                <a:sym typeface="Wingdings" panose="05000000000000000000" pitchFamily="2" charset="2"/>
              </a:rPr>
              <a:t>늘어남</a:t>
            </a:r>
            <a:endParaRPr lang="en-US" altLang="ko-KR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ko-KR" dirty="0" smtClean="0">
                <a:sym typeface="Wingdings" panose="05000000000000000000" pitchFamily="2" charset="2"/>
              </a:rPr>
              <a:t>    </a:t>
            </a:r>
            <a:r>
              <a:rPr lang="en-US" altLang="ko-KR" dirty="0" smtClean="0">
                <a:sym typeface="Wingdings" panose="05000000000000000000" pitchFamily="2" charset="2"/>
              </a:rPr>
              <a:t></a:t>
            </a:r>
            <a:r>
              <a:rPr lang="ko-KR" altLang="en-US" dirty="0" smtClean="0">
                <a:sym typeface="Wingdings" panose="05000000000000000000" pitchFamily="2" charset="2"/>
              </a:rPr>
              <a:t>커뮤니티가 형성 되었기 때문에 그와 관련한 여러 광고 수익</a:t>
            </a:r>
            <a:endParaRPr lang="en-US" altLang="ko-KR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ym typeface="Wingdings" panose="05000000000000000000" pitchFamily="2" charset="2"/>
              </a:rPr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   </a:t>
            </a:r>
            <a:r>
              <a:rPr lang="en-US" altLang="ko-KR" dirty="0">
                <a:sym typeface="Wingdings" panose="05000000000000000000" pitchFamily="2" charset="2"/>
              </a:rPr>
              <a:t> </a:t>
            </a:r>
            <a:r>
              <a:rPr lang="ko-KR" altLang="en-US" dirty="0">
                <a:sym typeface="Wingdings" panose="05000000000000000000" pitchFamily="2" charset="2"/>
              </a:rPr>
              <a:t>디자이너들이 디자인한 소스 및 디자인들에 대한 저작권 보호를 통해 디자인들이 쉽게 유출되지 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ym typeface="Wingdings" panose="05000000000000000000" pitchFamily="2" charset="2"/>
              </a:rPr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         </a:t>
            </a:r>
            <a:r>
              <a:rPr lang="ko-KR" altLang="en-US" dirty="0" smtClean="0">
                <a:sym typeface="Wingdings" panose="05000000000000000000" pitchFamily="2" charset="2"/>
              </a:rPr>
              <a:t>않도록 </a:t>
            </a:r>
            <a:r>
              <a:rPr lang="ko-KR" altLang="en-US" dirty="0">
                <a:sym typeface="Wingdings" panose="05000000000000000000" pitchFamily="2" charset="2"/>
              </a:rPr>
              <a:t>하며</a:t>
            </a:r>
            <a:r>
              <a:rPr lang="en-US" altLang="ko-KR" dirty="0" smtClean="0">
                <a:sym typeface="Wingdings" panose="05000000000000000000" pitchFamily="2" charset="2"/>
              </a:rPr>
              <a:t>, </a:t>
            </a:r>
            <a:r>
              <a:rPr lang="ko-KR" altLang="en-US" dirty="0" smtClean="0">
                <a:sym typeface="Wingdings" panose="05000000000000000000" pitchFamily="2" charset="2"/>
              </a:rPr>
              <a:t>디자이너들의 </a:t>
            </a:r>
            <a:r>
              <a:rPr lang="ko-KR" altLang="en-US" dirty="0">
                <a:sym typeface="Wingdings" panose="05000000000000000000" pitchFamily="2" charset="2"/>
              </a:rPr>
              <a:t>브랜드화로고수익을 창출 할 수 있다</a:t>
            </a:r>
            <a:r>
              <a:rPr lang="en-US" altLang="ko-KR" dirty="0" smtClean="0">
                <a:sym typeface="Wingdings" panose="05000000000000000000" pitchFamily="2" charset="2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3200" dirty="0"/>
              <a:t>• </a:t>
            </a:r>
            <a:r>
              <a:rPr lang="ko-KR" altLang="en-US" sz="3200" b="1" dirty="0" smtClean="0"/>
              <a:t>핵심 자원</a:t>
            </a:r>
            <a:endParaRPr lang="en-US" altLang="ko-KR" sz="3200" b="1" dirty="0" smtClean="0"/>
          </a:p>
          <a:p>
            <a:pPr>
              <a:lnSpc>
                <a:spcPct val="150000"/>
              </a:lnSpc>
            </a:pPr>
            <a:r>
              <a:rPr lang="en-US" altLang="ko-KR" sz="2200" dirty="0" smtClean="0">
                <a:sym typeface="Wingdings" panose="05000000000000000000" pitchFamily="2" charset="2"/>
              </a:rPr>
              <a:t>     </a:t>
            </a:r>
            <a:r>
              <a:rPr lang="ko-KR" altLang="en-US" sz="2200" dirty="0" smtClean="0">
                <a:sym typeface="Wingdings" panose="05000000000000000000" pitchFamily="2" charset="2"/>
              </a:rPr>
              <a:t>독특하고 참신한 아이디어를 가진 디자이너</a:t>
            </a:r>
            <a:r>
              <a:rPr lang="en-US" altLang="ko-KR" sz="2200" dirty="0" smtClean="0">
                <a:sym typeface="Wingdings" panose="05000000000000000000" pitchFamily="2" charset="2"/>
              </a:rPr>
              <a:t>, 3D</a:t>
            </a:r>
            <a:r>
              <a:rPr lang="ko-KR" altLang="en-US" sz="2200" dirty="0" smtClean="0">
                <a:sym typeface="Wingdings" panose="05000000000000000000" pitchFamily="2" charset="2"/>
              </a:rPr>
              <a:t>프린터 전문가</a:t>
            </a:r>
            <a:r>
              <a:rPr lang="en-US" altLang="ko-KR" sz="2200" dirty="0" smtClean="0">
                <a:sym typeface="Wingdings" panose="05000000000000000000" pitchFamily="2" charset="2"/>
              </a:rPr>
              <a:t>, </a:t>
            </a:r>
            <a:r>
              <a:rPr lang="ko-KR" altLang="en-US" sz="2200" dirty="0" smtClean="0">
                <a:sym typeface="Wingdings" panose="05000000000000000000" pitchFamily="2" charset="2"/>
              </a:rPr>
              <a:t>홈페이지 관리자</a:t>
            </a:r>
            <a:endParaRPr lang="en-US" altLang="ko-KR" sz="2200" dirty="0" smtClean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ko-KR" sz="3200" dirty="0" smtClean="0">
                <a:sym typeface="Wingdings" panose="05000000000000000000" pitchFamily="2" charset="2"/>
              </a:rPr>
              <a:t> </a:t>
            </a:r>
            <a:r>
              <a:rPr lang="en-US" altLang="ko-KR" sz="3200" dirty="0"/>
              <a:t>• </a:t>
            </a:r>
            <a:r>
              <a:rPr lang="ko-KR" altLang="en-US" sz="3200" b="1" dirty="0" smtClean="0"/>
              <a:t>유사 비즈니스 사례</a:t>
            </a:r>
            <a:endParaRPr lang="en-US" altLang="ko-KR" sz="3200" b="1" dirty="0" smtClean="0"/>
          </a:p>
          <a:p>
            <a:pPr>
              <a:lnSpc>
                <a:spcPct val="150000"/>
              </a:lnSpc>
            </a:pPr>
            <a:r>
              <a:rPr lang="en-US" altLang="ko-KR" sz="2400" dirty="0">
                <a:sym typeface="Wingdings" panose="05000000000000000000" pitchFamily="2" charset="2"/>
              </a:rPr>
              <a:t> </a:t>
            </a:r>
            <a:r>
              <a:rPr lang="en-US" altLang="ko-KR" sz="2400" dirty="0" err="1" smtClean="0">
                <a:sym typeface="Wingdings" panose="05000000000000000000" pitchFamily="2" charset="2"/>
              </a:rPr>
              <a:t>Shapeways</a:t>
            </a:r>
            <a:r>
              <a:rPr lang="en-US" altLang="ko-KR" sz="2400" dirty="0" smtClean="0">
                <a:sym typeface="Wingdings" panose="05000000000000000000" pitchFamily="2" charset="2"/>
              </a:rPr>
              <a:t>(</a:t>
            </a:r>
            <a:r>
              <a:rPr lang="ko-KR" altLang="en-US" sz="2400" dirty="0" err="1" smtClean="0">
                <a:sym typeface="Wingdings" panose="05000000000000000000" pitchFamily="2" charset="2"/>
              </a:rPr>
              <a:t>쉐이프위이즈</a:t>
            </a:r>
            <a:r>
              <a:rPr lang="en-US" altLang="ko-KR" sz="2400" dirty="0" smtClean="0">
                <a:sym typeface="Wingdings" panose="05000000000000000000" pitchFamily="2" charset="2"/>
              </a:rPr>
              <a:t>), Pinterest(</a:t>
            </a:r>
            <a:r>
              <a:rPr lang="ko-KR" altLang="en-US" sz="2400" dirty="0" err="1" smtClean="0">
                <a:sym typeface="Wingdings" panose="05000000000000000000" pitchFamily="2" charset="2"/>
              </a:rPr>
              <a:t>핀터레스트</a:t>
            </a:r>
            <a:r>
              <a:rPr lang="en-US" altLang="ko-KR" sz="2400" dirty="0" smtClean="0">
                <a:sym typeface="Wingdings" panose="05000000000000000000" pitchFamily="2" charset="2"/>
              </a:rPr>
              <a:t>)</a:t>
            </a:r>
            <a:endParaRPr lang="en-US" altLang="ko-KR" sz="2400" b="1" dirty="0" smtClean="0"/>
          </a:p>
          <a:p>
            <a:pPr>
              <a:lnSpc>
                <a:spcPct val="150000"/>
              </a:lnSpc>
            </a:pPr>
            <a:endParaRPr lang="en-US" altLang="ko-KR" sz="3200" b="1" dirty="0" smtClean="0"/>
          </a:p>
          <a:p>
            <a:pPr>
              <a:lnSpc>
                <a:spcPct val="150000"/>
              </a:lnSpc>
            </a:pPr>
            <a:endParaRPr lang="en-US" altLang="ko-KR" sz="3200" b="1" dirty="0"/>
          </a:p>
          <a:p>
            <a:pPr>
              <a:lnSpc>
                <a:spcPct val="150000"/>
              </a:lnSpc>
            </a:pPr>
            <a:endParaRPr lang="en-US" altLang="ko-KR" sz="22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endParaRPr lang="en-US" altLang="ko-KR" sz="3200" b="1" dirty="0"/>
          </a:p>
          <a:p>
            <a:pPr>
              <a:lnSpc>
                <a:spcPct val="150000"/>
              </a:lnSpc>
            </a:pPr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08950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/>
          <p:cNvSpPr/>
          <p:nvPr/>
        </p:nvSpPr>
        <p:spPr>
          <a:xfrm>
            <a:off x="6174" y="2636912"/>
            <a:ext cx="1072732" cy="17281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solidFill>
                  <a:schemeClr val="tx1"/>
                </a:solidFill>
              </a:rPr>
              <a:t>디자</a:t>
            </a:r>
            <a:endParaRPr lang="en-US" altLang="ko-KR" sz="24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2400" dirty="0" err="1" smtClean="0">
                <a:solidFill>
                  <a:schemeClr val="tx1"/>
                </a:solidFill>
              </a:rPr>
              <a:t>이너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5" name="타원 4"/>
          <p:cNvSpPr/>
          <p:nvPr/>
        </p:nvSpPr>
        <p:spPr>
          <a:xfrm>
            <a:off x="8172400" y="2636912"/>
            <a:ext cx="971600" cy="17281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</a:rPr>
              <a:t>구매자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049590" y="2636912"/>
            <a:ext cx="1279200" cy="17281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solidFill>
                  <a:schemeClr val="tx1"/>
                </a:solidFill>
              </a:rPr>
              <a:t>3D </a:t>
            </a:r>
            <a:r>
              <a:rPr lang="ko-KR" altLang="en-US" sz="2400" dirty="0" smtClean="0">
                <a:solidFill>
                  <a:schemeClr val="tx1"/>
                </a:solidFill>
              </a:rPr>
              <a:t>프린터 소스 </a:t>
            </a:r>
            <a:endParaRPr lang="en-US" altLang="ko-KR" sz="24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2400" dirty="0" smtClean="0">
                <a:solidFill>
                  <a:schemeClr val="tx1"/>
                </a:solidFill>
              </a:rPr>
              <a:t>온라인 몰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8" name="타원 7"/>
          <p:cNvSpPr/>
          <p:nvPr/>
        </p:nvSpPr>
        <p:spPr>
          <a:xfrm>
            <a:off x="4067943" y="24856"/>
            <a:ext cx="1224137" cy="8838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</a:rPr>
              <a:t>광고주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1259632" y="1988838"/>
            <a:ext cx="1925862" cy="9361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</a:rPr>
              <a:t>디자인</a:t>
            </a:r>
            <a:endParaRPr lang="en-US" altLang="ko-KR" sz="24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2400" dirty="0" smtClean="0">
                <a:solidFill>
                  <a:schemeClr val="tx1"/>
                </a:solidFill>
              </a:rPr>
              <a:t>제공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cxnSp>
        <p:nvCxnSpPr>
          <p:cNvPr id="15" name="직선 화살표 연결선 14"/>
          <p:cNvCxnSpPr/>
          <p:nvPr/>
        </p:nvCxnSpPr>
        <p:spPr>
          <a:xfrm>
            <a:off x="4355976" y="908720"/>
            <a:ext cx="0" cy="1584176"/>
          </a:xfrm>
          <a:prstGeom prst="straightConnector1">
            <a:avLst/>
          </a:prstGeom>
          <a:ln w="444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직사각형 18"/>
          <p:cNvSpPr/>
          <p:nvPr/>
        </p:nvSpPr>
        <p:spPr>
          <a:xfrm>
            <a:off x="2979353" y="1052735"/>
            <a:ext cx="124249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</a:rPr>
              <a:t>광고비 지급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5174892" y="1061601"/>
            <a:ext cx="124249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</a:rPr>
              <a:t>광고 게재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cxnSp>
        <p:nvCxnSpPr>
          <p:cNvPr id="29" name="직선 화살표 연결선 28"/>
          <p:cNvCxnSpPr/>
          <p:nvPr/>
        </p:nvCxnSpPr>
        <p:spPr>
          <a:xfrm>
            <a:off x="1115616" y="3789040"/>
            <a:ext cx="2736304" cy="0"/>
          </a:xfrm>
          <a:prstGeom prst="straightConnector1">
            <a:avLst/>
          </a:prstGeom>
          <a:ln w="44450">
            <a:solidFill>
              <a:schemeClr val="tx1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직사각형 29"/>
          <p:cNvSpPr/>
          <p:nvPr/>
        </p:nvSpPr>
        <p:spPr>
          <a:xfrm>
            <a:off x="1324235" y="4077072"/>
            <a:ext cx="1951621" cy="9361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</a:rPr>
              <a:t>디자인 판매 수익 배분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cxnSp>
        <p:nvCxnSpPr>
          <p:cNvPr id="31" name="직선 화살표 연결선 30"/>
          <p:cNvCxnSpPr/>
          <p:nvPr/>
        </p:nvCxnSpPr>
        <p:spPr>
          <a:xfrm>
            <a:off x="5436096" y="3068960"/>
            <a:ext cx="2628998" cy="0"/>
          </a:xfrm>
          <a:prstGeom prst="straightConnector1">
            <a:avLst/>
          </a:prstGeom>
          <a:ln w="444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직사각형 31"/>
          <p:cNvSpPr/>
          <p:nvPr/>
        </p:nvSpPr>
        <p:spPr>
          <a:xfrm>
            <a:off x="6065814" y="1988838"/>
            <a:ext cx="1332852" cy="9361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</a:rPr>
              <a:t> 디자인 소스 </a:t>
            </a:r>
            <a:endParaRPr lang="en-US" altLang="ko-KR" sz="24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2400" dirty="0" smtClean="0">
                <a:solidFill>
                  <a:schemeClr val="tx1"/>
                </a:solidFill>
              </a:rPr>
              <a:t>제공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cxnSp>
        <p:nvCxnSpPr>
          <p:cNvPr id="38" name="직선 화살표 연결선 37"/>
          <p:cNvCxnSpPr/>
          <p:nvPr/>
        </p:nvCxnSpPr>
        <p:spPr>
          <a:xfrm flipH="1">
            <a:off x="5436096" y="3861048"/>
            <a:ext cx="2628998" cy="0"/>
          </a:xfrm>
          <a:prstGeom prst="straightConnector1">
            <a:avLst/>
          </a:prstGeom>
          <a:ln w="444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직사각형 38"/>
          <p:cNvSpPr/>
          <p:nvPr/>
        </p:nvSpPr>
        <p:spPr>
          <a:xfrm>
            <a:off x="6156176" y="4149080"/>
            <a:ext cx="1242490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</a:rPr>
              <a:t>디자인 </a:t>
            </a:r>
            <a:endParaRPr lang="en-US" altLang="ko-KR" sz="24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2400" dirty="0" err="1" smtClean="0">
                <a:solidFill>
                  <a:schemeClr val="tx1"/>
                </a:solidFill>
              </a:rPr>
              <a:t>구매료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cxnSp>
        <p:nvCxnSpPr>
          <p:cNvPr id="42" name="직선 화살표 연결선 41"/>
          <p:cNvCxnSpPr/>
          <p:nvPr/>
        </p:nvCxnSpPr>
        <p:spPr>
          <a:xfrm>
            <a:off x="1169269" y="3068960"/>
            <a:ext cx="2628998" cy="0"/>
          </a:xfrm>
          <a:prstGeom prst="straightConnector1">
            <a:avLst/>
          </a:prstGeom>
          <a:ln w="444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화살표 연결선 43"/>
          <p:cNvCxnSpPr/>
          <p:nvPr/>
        </p:nvCxnSpPr>
        <p:spPr>
          <a:xfrm flipV="1">
            <a:off x="4860032" y="980728"/>
            <a:ext cx="0" cy="1512168"/>
          </a:xfrm>
          <a:prstGeom prst="straightConnector1">
            <a:avLst/>
          </a:prstGeom>
          <a:ln w="444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940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전체">
  <a:themeElements>
    <a:clrScheme name="전체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전체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전체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44</TotalTime>
  <Words>153</Words>
  <Application>Microsoft Office PowerPoint</Application>
  <PresentationFormat>화면 슬라이드 쇼(4:3)</PresentationFormat>
  <Paragraphs>49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0" baseType="lpstr">
      <vt:lpstr>HY얕은샘물M</vt:lpstr>
      <vt:lpstr>Tw Cen MT</vt:lpstr>
      <vt:lpstr>Tw Cen MT Condensed</vt:lpstr>
      <vt:lpstr>Wingdings</vt:lpstr>
      <vt:lpstr>Wingdings 3</vt:lpstr>
      <vt:lpstr>전체</vt:lpstr>
      <vt:lpstr>비즈니스 모델(BM) 찾기 과제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김평강</dc:creator>
  <cp:lastModifiedBy>김평강</cp:lastModifiedBy>
  <cp:revision>7</cp:revision>
  <dcterms:created xsi:type="dcterms:W3CDTF">2016-01-15T02:07:12Z</dcterms:created>
  <dcterms:modified xsi:type="dcterms:W3CDTF">2016-03-15T13:40:31Z</dcterms:modified>
</cp:coreProperties>
</file>